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xfrm>
            <a:off x="4387453" y="625078"/>
            <a:ext cx="15609094" cy="3036094"/>
          </a:xfrm>
          <a:prstGeom prst="rect">
            <a:avLst/>
          </a:prstGeom>
        </p:spPr>
        <p:txBody>
          <a:bodyPr lIns="0" tIns="0" rIns="0" bIns="0" anchor="ctr"/>
          <a:lstStyle>
            <a:lvl1pPr algn="ctr" defTabSz="821531">
              <a:lnSpc>
                <a:spcPct val="100000"/>
              </a:lnSpc>
              <a:defRPr b="0" spc="0" sz="11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idx="1"/>
          </p:nvPr>
        </p:nvSpPr>
        <p:spPr>
          <a:xfrm>
            <a:off x="4387453" y="3661171"/>
            <a:ext cx="15609094" cy="8840392"/>
          </a:xfrm>
          <a:prstGeom prst="rect">
            <a:avLst/>
          </a:prstGeom>
        </p:spPr>
        <p:txBody>
          <a:bodyPr lIns="0" tIns="0" rIns="0" bIns="0" anchor="ctr"/>
          <a:lstStyle>
            <a:lvl1pPr marL="617361" indent="-617361" defTabSz="821531">
              <a:lnSpc>
                <a:spcPct val="100000"/>
              </a:lnSpc>
              <a:spcBef>
                <a:spcPts val="5900"/>
              </a:spcBef>
              <a:buSzPct val="75000"/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1061861" indent="-617361" defTabSz="821531">
              <a:lnSpc>
                <a:spcPct val="100000"/>
              </a:lnSpc>
              <a:spcBef>
                <a:spcPts val="5900"/>
              </a:spcBef>
              <a:buSzPct val="75000"/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506361" indent="-617361" defTabSz="821531">
              <a:lnSpc>
                <a:spcPct val="100000"/>
              </a:lnSpc>
              <a:spcBef>
                <a:spcPts val="5900"/>
              </a:spcBef>
              <a:buSzPct val="75000"/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950861" indent="-617361" defTabSz="821531">
              <a:lnSpc>
                <a:spcPct val="100000"/>
              </a:lnSpc>
              <a:spcBef>
                <a:spcPts val="5900"/>
              </a:spcBef>
              <a:buSzPct val="75000"/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395361" indent="-617361" defTabSz="821531">
              <a:lnSpc>
                <a:spcPct val="100000"/>
              </a:lnSpc>
              <a:spcBef>
                <a:spcPts val="5900"/>
              </a:spcBef>
              <a:buSzPct val="75000"/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16154400" y="12344399"/>
            <a:ext cx="4267200" cy="736601"/>
          </a:xfrm>
          <a:prstGeom prst="rect">
            <a:avLst/>
          </a:prstGeom>
        </p:spPr>
        <p:txBody>
          <a:bodyPr wrap="square" lIns="64293" tIns="64293" rIns="64293" bIns="64293" anchor="ctr"/>
          <a:lstStyle>
            <a:lvl1pPr algn="r"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Text"/>
          <p:cNvSpPr txBox="1"/>
          <p:nvPr>
            <p:ph type="title"/>
          </p:nvPr>
        </p:nvSpPr>
        <p:spPr>
          <a:xfrm>
            <a:off x="4833937" y="0"/>
            <a:ext cx="14716126" cy="6947297"/>
          </a:xfrm>
          <a:prstGeom prst="rect">
            <a:avLst/>
          </a:prstGeom>
        </p:spPr>
        <p:txBody>
          <a:bodyPr lIns="0" tIns="0" rIns="0" bIns="0" anchor="b"/>
          <a:lstStyle>
            <a:lvl1pPr algn="ctr" defTabSz="821531">
              <a:lnSpc>
                <a:spcPct val="100000"/>
              </a:lnSpc>
              <a:defRPr b="0" spc="0" sz="11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9" name="Body Level One…"/>
          <p:cNvSpPr txBox="1"/>
          <p:nvPr>
            <p:ph type="body" sz="half" idx="1"/>
          </p:nvPr>
        </p:nvSpPr>
        <p:spPr>
          <a:xfrm>
            <a:off x="4833937" y="7072312"/>
            <a:ext cx="14716126" cy="5018485"/>
          </a:xfrm>
          <a:prstGeom prst="rect">
            <a:avLst/>
          </a:prstGeom>
        </p:spPr>
        <p:txBody>
          <a:bodyPr lIns="0" tIns="0" rIns="0" bIns="0"/>
          <a:lstStyle>
            <a:lvl1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44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Slide Number"/>
          <p:cNvSpPr txBox="1"/>
          <p:nvPr>
            <p:ph type="sldNum" sz="quarter" idx="2"/>
          </p:nvPr>
        </p:nvSpPr>
        <p:spPr>
          <a:xfrm>
            <a:off x="16154400" y="12344399"/>
            <a:ext cx="4267200" cy="736601"/>
          </a:xfrm>
          <a:prstGeom prst="rect">
            <a:avLst/>
          </a:prstGeom>
        </p:spPr>
        <p:txBody>
          <a:bodyPr wrap="square" lIns="64293" tIns="64293" rIns="64293" bIns="64293" anchor="ctr"/>
          <a:lstStyle>
            <a:lvl1pPr algn="r" defTabSz="821531">
              <a:defRPr sz="1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434343"/>
            </a:gs>
            <a:gs pos="100000">
              <a:srgbClr val="000000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github.com/renpoo/xcor_Analyzer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medium.com/@Renpoo" TargetMode="External"/><Relationship Id="rId3" Type="http://schemas.openxmlformats.org/officeDocument/2006/relationships/hyperlink" Target="https://medium.com/@Renpoo/the-imprinted-collective-knowledge-of-humanity-in-language-what-generative-ai-has-revealed-a-79d4780744d1?sk=6ab71059a3ff0b1c3c697a020e024ef7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Relationship Id="rId3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2025/06/12"/>
          <p:cNvSpPr txBox="1"/>
          <p:nvPr>
            <p:ph type="body" idx="21"/>
          </p:nvPr>
        </p:nvSpPr>
        <p:spPr>
          <a:xfrm>
            <a:off x="1206499" y="12854484"/>
            <a:ext cx="21971002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2025/06/12</a:t>
            </a:r>
          </a:p>
        </p:txBody>
      </p:sp>
      <p:sp>
        <p:nvSpPr>
          <p:cNvPr id="170" name="“Project 2: Visualizing The Unseen…"/>
          <p:cNvSpPr txBox="1"/>
          <p:nvPr>
            <p:ph type="ctrTitle"/>
          </p:nvPr>
        </p:nvSpPr>
        <p:spPr>
          <a:xfrm>
            <a:off x="649137" y="535944"/>
            <a:ext cx="23085726" cy="6081830"/>
          </a:xfrm>
          <a:prstGeom prst="rect">
            <a:avLst/>
          </a:prstGeom>
        </p:spPr>
        <p:txBody>
          <a:bodyPr/>
          <a:lstStyle/>
          <a:p>
            <a:pPr defTabSz="2048204">
              <a:defRPr spc="-282" sz="14112"/>
            </a:pPr>
            <a:r>
              <a:t>“</a:t>
            </a:r>
            <a:r>
              <a:rPr spc="-228" sz="11424"/>
              <a:t>Project 2: Visualizing The Unseen</a:t>
            </a:r>
            <a:endParaRPr spc="-141" sz="7056"/>
          </a:p>
          <a:p>
            <a:pPr defTabSz="2048204">
              <a:defRPr spc="-282" sz="14112"/>
            </a:pPr>
            <a:r>
              <a:rPr spc="-161" sz="8064"/>
              <a:t>—— Sound &amp; Music Research——</a:t>
            </a:r>
            <a:r>
              <a:t>”</a:t>
            </a:r>
            <a:endParaRPr spc="-134" sz="6719"/>
          </a:p>
          <a:p>
            <a:pPr defTabSz="693419">
              <a:lnSpc>
                <a:spcPct val="100000"/>
              </a:lnSpc>
              <a:defRPr spc="0" sz="4619"/>
            </a:pPr>
            <a:br/>
          </a:p>
          <a:p>
            <a:pPr defTabSz="693419">
              <a:lnSpc>
                <a:spcPct val="100000"/>
              </a:lnSpc>
              <a:defRPr spc="0" sz="4032"/>
            </a:pPr>
            <a:r>
              <a:rPr sz="5376"/>
              <a:t>Koji Sato</a:t>
            </a:r>
          </a:p>
        </p:txBody>
      </p:sp>
      <p:pic>
        <p:nvPicPr>
          <p:cNvPr id="171" name="(01 懐かしい宇宙(うみ).m4a),ICCF,timeS0,0.00,timeE0,307.09,tau,0.010.jpg" descr="(01 懐かしい宇宙(うみ).m4a),ICCF,timeS0,0.00,timeE0,307.09,tau,0.01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48570" y="6854869"/>
            <a:ext cx="6608414" cy="55510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(01 懐かしい宇宙(うみ).m4a),ACF,timeS0,0.00,timeE0,307.09,tau,0.010.jpg" descr="(01 懐かしい宇宙(うみ).m4a),ACF,timeS0,0.00,timeE0,307.09,tau,0.010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46620" y="6155347"/>
            <a:ext cx="6475434" cy="569933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/>
          <p:nvPr>
            <p:ph type="sldNum" sz="quarter" idx="4294967295"/>
          </p:nvPr>
        </p:nvSpPr>
        <p:spPr>
          <a:xfrm>
            <a:off x="12071299" y="13080999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4" name="IMG_0192.jpg" descr="IMG_0192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166353" y="6700043"/>
            <a:ext cx="4667290" cy="6223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正弦波 vs 帯域雑音.png" descr="正弦波 vs 帯域雑音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57654" y="7767191"/>
            <a:ext cx="6165711" cy="45733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https://github.com/renpoo/xcor_Analyzer"/>
          <p:cNvSpPr txBox="1"/>
          <p:nvPr>
            <p:ph type="body" sz="quarter" idx="1"/>
          </p:nvPr>
        </p:nvSpPr>
        <p:spPr>
          <a:xfrm>
            <a:off x="1206500" y="4968637"/>
            <a:ext cx="21971000" cy="2623314"/>
          </a:xfrm>
          <a:prstGeom prst="rect">
            <a:avLst/>
          </a:prstGeom>
        </p:spPr>
        <p:txBody>
          <a:bodyPr/>
          <a:lstStyle>
            <a:lvl1pPr algn="l" defTabSz="1755604">
              <a:lnSpc>
                <a:spcPct val="90000"/>
              </a:lnSpc>
              <a:spcBef>
                <a:spcPts val="3200"/>
              </a:spcBef>
              <a:defRPr spc="0" sz="8640"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https://github.com/renpoo/xcor_Analyzer</a:t>
            </a:r>
          </a:p>
        </p:txBody>
      </p:sp>
      <p:sp>
        <p:nvSpPr>
          <p:cNvPr id="221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Articles:…"/>
          <p:cNvSpPr txBox="1"/>
          <p:nvPr>
            <p:ph type="body" idx="1"/>
          </p:nvPr>
        </p:nvSpPr>
        <p:spPr>
          <a:xfrm>
            <a:off x="1206500" y="635713"/>
            <a:ext cx="21971000" cy="12157093"/>
          </a:xfrm>
          <a:prstGeom prst="rect">
            <a:avLst/>
          </a:prstGeom>
        </p:spPr>
        <p:txBody>
          <a:bodyPr anchor="ctr"/>
          <a:lstStyle/>
          <a:p>
            <a:pPr algn="l" defTabSz="457200">
              <a:lnSpc>
                <a:spcPct val="20000"/>
              </a:lnSpc>
              <a:spcBef>
                <a:spcPts val="1600"/>
              </a:spcBef>
              <a:defRPr spc="0" sz="6400"/>
            </a:pPr>
            <a:r>
              <a:t>Articles:</a:t>
            </a:r>
          </a:p>
          <a:p>
            <a:pPr algn="l" defTabSz="457200">
              <a:lnSpc>
                <a:spcPct val="20000"/>
              </a:lnSpc>
              <a:spcBef>
                <a:spcPts val="1600"/>
              </a:spcBef>
              <a:defRPr spc="0" sz="6400"/>
            </a:pPr>
          </a:p>
          <a:p>
            <a:pPr algn="l">
              <a:lnSpc>
                <a:spcPct val="20000"/>
              </a:lnSpc>
              <a:spcBef>
                <a:spcPts val="4500"/>
              </a:spcBef>
              <a:defRPr spc="0" sz="6400"/>
            </a:pPr>
            <a:r>
              <a:rPr u="sng">
                <a:hlinkClick r:id="rId2" invalidUrl="" action="" tgtFrame="" tooltip="" history="1" highlightClick="0" endSnd="0"/>
              </a:rPr>
              <a:t>https://medium.com/@Renpoo</a:t>
            </a:r>
          </a:p>
          <a:p>
            <a:pPr algn="l">
              <a:lnSpc>
                <a:spcPct val="20000"/>
              </a:lnSpc>
              <a:spcBef>
                <a:spcPts val="4500"/>
              </a:spcBef>
              <a:defRPr spc="0" sz="6400"/>
            </a:pPr>
          </a:p>
          <a:p>
            <a:pPr algn="l">
              <a:lnSpc>
                <a:spcPct val="20000"/>
              </a:lnSpc>
              <a:spcBef>
                <a:spcPts val="4500"/>
              </a:spcBef>
              <a:defRPr spc="0" sz="6400"/>
            </a:pPr>
          </a:p>
          <a:p>
            <a:pPr algn="l">
              <a:lnSpc>
                <a:spcPct val="20000"/>
              </a:lnSpc>
              <a:spcBef>
                <a:spcPts val="4500"/>
              </a:spcBef>
              <a:defRPr spc="0" sz="6400"/>
            </a:pPr>
          </a:p>
          <a:p>
            <a:pPr algn="l" defTabSz="457200">
              <a:lnSpc>
                <a:spcPct val="100000"/>
              </a:lnSpc>
              <a:spcBef>
                <a:spcPts val="1700"/>
              </a:spcBef>
              <a:defRPr spc="0" sz="6400"/>
            </a:pPr>
            <a:r>
              <a:rPr u="sng">
                <a:hlinkClick r:id="rId3" invalidUrl="" action="" tgtFrame="" tooltip="" history="1" highlightClick="0" endSnd="0"/>
              </a:rPr>
              <a:t>“The Imprinted Collective Knowledge of Humanity in Language: What Generative AI Has Revealed (A Reflection on Generative AI)”</a:t>
            </a:r>
            <a:br/>
            <a:r>
              <a:rPr sz="3200" u="sng">
                <a:hlinkClick r:id="rId3" invalidUrl="" action="" tgtFrame="" tooltip="" history="1" highlightClick="0" endSnd="0"/>
              </a:rPr>
              <a:t>https://medium.com/@Renpoo/the-imprinted-collective-knowledge-of-humanity-in-language-what-generative-ai-has-revealed-a-79d4780744d1?sk=6ab71059a3ff0b1c3c697a020e024ef7</a:t>
            </a:r>
          </a:p>
        </p:txBody>
      </p:sp>
      <p:sp>
        <p:nvSpPr>
          <p:cNvPr id="224" name="Slide Number"/>
          <p:cNvSpPr txBox="1"/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“xcor-Analyzer”…"/>
          <p:cNvSpPr txBox="1"/>
          <p:nvPr>
            <p:ph type="ctrTitle"/>
          </p:nvPr>
        </p:nvSpPr>
        <p:spPr>
          <a:xfrm>
            <a:off x="649137" y="927730"/>
            <a:ext cx="23085726" cy="6081830"/>
          </a:xfrm>
          <a:prstGeom prst="rect">
            <a:avLst/>
          </a:prstGeom>
        </p:spPr>
        <p:txBody>
          <a:bodyPr/>
          <a:lstStyle/>
          <a:p>
            <a:pPr defTabSz="1975054">
              <a:defRPr spc="-272" sz="13608"/>
            </a:pPr>
            <a:r>
              <a:t>“xcor-Analyzer”</a:t>
            </a:r>
          </a:p>
          <a:p>
            <a:pPr defTabSz="1975054">
              <a:defRPr spc="-272" sz="13608"/>
            </a:pPr>
          </a:p>
          <a:p>
            <a:pPr defTabSz="1975054">
              <a:defRPr spc="-272" sz="13608"/>
            </a:pPr>
            <a:r>
              <a:rPr spc="-129" sz="6480"/>
              <a:t>（Correlation Function Analysis）</a:t>
            </a:r>
            <a:endParaRPr spc="-129" sz="6480"/>
          </a:p>
          <a:p>
            <a:pPr defTabSz="668655">
              <a:lnSpc>
                <a:spcPct val="100000"/>
              </a:lnSpc>
              <a:defRPr spc="0" sz="4455"/>
            </a:pPr>
            <a:br/>
          </a:p>
        </p:txBody>
      </p:sp>
      <p:sp>
        <p:nvSpPr>
          <p:cNvPr id="178" name="Visualizing the nature of sound and music  with a 'Microscope for Sound.'"/>
          <p:cNvSpPr txBox="1"/>
          <p:nvPr>
            <p:ph type="subTitle" sz="half" idx="1"/>
          </p:nvPr>
        </p:nvSpPr>
        <p:spPr>
          <a:xfrm>
            <a:off x="1206500" y="7669220"/>
            <a:ext cx="21971000" cy="3935255"/>
          </a:xfrm>
          <a:prstGeom prst="rect">
            <a:avLst/>
          </a:prstGeom>
        </p:spPr>
        <p:txBody>
          <a:bodyPr/>
          <a:lstStyle/>
          <a:p>
            <a:pPr>
              <a:defRPr sz="4800"/>
            </a:pPr>
            <a:r>
              <a:t>Visualizing the nature of sound and music </a:t>
            </a:r>
            <a:br/>
            <a:r>
              <a:t>with a 'Microscope for Sound.'</a:t>
            </a:r>
          </a:p>
          <a:p>
            <a:pPr defTabSz="457200">
              <a:defRPr b="0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  <p:pic>
        <p:nvPicPr>
          <p:cNvPr id="179" name="(01 懐かしい宇宙(うみ).m4a),ICCF,timeS0,0.00,timeE0,307.09,tau,0.010.jpg" descr="(01 懐かしい宇宙(うみ).m4a),ICCF,timeS0,0.00,timeE0,307.09,tau,0.01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50523" y="6841330"/>
            <a:ext cx="7620001" cy="640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(01 懐かしい宇宙(うみ).m4a),ACF,timeS0,0.00,timeE0,307.09,tau,0.010.jpg" descr="(01 懐かしい宇宙(うみ).m4a),ACF,timeS0,0.00,timeE0,307.09,tau,0.010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499189" y="615287"/>
            <a:ext cx="7620001" cy="6706716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lide Number"/>
          <p:cNvSpPr txBox="1"/>
          <p:nvPr>
            <p:ph type="sldNum" sz="quarter" idx="4294967295"/>
          </p:nvPr>
        </p:nvSpPr>
        <p:spPr>
          <a:xfrm>
            <a:off x="12071299" y="13080999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he well-known &quot;Correlation Function&quot; from engineering  and mathematical physics should be applicable."/>
          <p:cNvSpPr txBox="1"/>
          <p:nvPr>
            <p:ph type="body" idx="21"/>
          </p:nvPr>
        </p:nvSpPr>
        <p:spPr>
          <a:xfrm>
            <a:off x="1206500" y="10875461"/>
            <a:ext cx="21971000" cy="182603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well-known "Correlation Function" from engineering </a:t>
            </a:r>
            <a:br/>
            <a:r>
              <a:t>and mathematical physics should be applicable.</a:t>
            </a:r>
          </a:p>
        </p:txBody>
      </p:sp>
      <p:sp>
        <p:nvSpPr>
          <p:cNvPr id="184" name="To reproduce the acoustics of a concert hall designed by Wagner in a hall in Japan,  it was first necessary  to measure and study  its acoustic effects."/>
          <p:cNvSpPr txBox="1"/>
          <p:nvPr>
            <p:ph type="body" idx="1"/>
          </p:nvPr>
        </p:nvSpPr>
        <p:spPr>
          <a:xfrm>
            <a:off x="1206500" y="1206829"/>
            <a:ext cx="21971000" cy="9378611"/>
          </a:xfrm>
          <a:prstGeom prst="rect">
            <a:avLst/>
          </a:prstGeom>
        </p:spPr>
        <p:txBody>
          <a:bodyPr/>
          <a:lstStyle/>
          <a:p>
            <a:pPr defTabSz="1146019">
              <a:defRPr spc="-117" sz="11750"/>
            </a:pPr>
            <a:r>
              <a:t>To reproduce the acoustics of a concert hall designed by Wagner in a hall in Japan, </a:t>
            </a:r>
            <a:br/>
            <a:r>
              <a:t>it was first necessary </a:t>
            </a:r>
            <a:br/>
            <a:r>
              <a:t>to measure and study </a:t>
            </a:r>
            <a:br/>
            <a:r>
              <a:t>its acoustic effects.</a:t>
            </a:r>
          </a:p>
        </p:txBody>
      </p:sp>
      <p:sp>
        <p:nvSpPr>
          <p:cNvPr id="185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Moss-covered rocks" descr="Moss-covered rock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5008316" y="94749"/>
            <a:ext cx="7620001" cy="5715001"/>
          </a:xfrm>
          <a:prstGeom prst="rect">
            <a:avLst/>
          </a:prstGeom>
        </p:spPr>
      </p:pic>
      <p:sp>
        <p:nvSpPr>
          <p:cNvPr id="188" name="A stereo microphone  that mimics both ears exists"/>
          <p:cNvSpPr txBox="1"/>
          <p:nvPr>
            <p:ph type="title"/>
          </p:nvPr>
        </p:nvSpPr>
        <p:spPr>
          <a:xfrm>
            <a:off x="330919" y="-516692"/>
            <a:ext cx="16607707" cy="2931547"/>
          </a:xfrm>
          <a:prstGeom prst="rect">
            <a:avLst/>
          </a:prstGeom>
        </p:spPr>
        <p:txBody>
          <a:bodyPr/>
          <a:lstStyle/>
          <a:p>
            <a:pPr/>
            <a:r>
              <a:t>A stereo microphone </a:t>
            </a:r>
            <a:br/>
            <a:r>
              <a:t>that mimics both ears exists</a:t>
            </a:r>
          </a:p>
        </p:txBody>
      </p:sp>
      <p:sp>
        <p:nvSpPr>
          <p:cNvPr id="189" name="known as a &quot;Binaural Microphone.&quot;"/>
          <p:cNvSpPr txBox="1"/>
          <p:nvPr>
            <p:ph type="body" sz="quarter" idx="1"/>
          </p:nvPr>
        </p:nvSpPr>
        <p:spPr>
          <a:xfrm>
            <a:off x="5801148" y="2454817"/>
            <a:ext cx="9186010" cy="995120"/>
          </a:xfrm>
          <a:prstGeom prst="rect">
            <a:avLst/>
          </a:prstGeom>
        </p:spPr>
        <p:txBody>
          <a:bodyPr/>
          <a:lstStyle>
            <a:lvl1pPr defTabSz="635634">
              <a:defRPr sz="4235"/>
            </a:lvl1pPr>
          </a:lstStyle>
          <a:p>
            <a:pPr/>
            <a:r>
              <a:t>known as a "Binaural Microphone."</a:t>
            </a:r>
          </a:p>
        </p:txBody>
      </p:sp>
      <p:sp>
        <p:nvSpPr>
          <p:cNvPr id="190" name="Slide Number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91" name="(01 懐かしい宇宙(うみ).m4a),ICCF,timeS0,0.00,timeE0,307.09,tau,0.010.jpg" descr="(01 懐かしい宇宙(うみ).m4a),ICCF,timeS0,0.00,timeE0,307.09,tau,0.010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22417" y="7013020"/>
            <a:ext cx="7620001" cy="640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(01 懐かしい宇宙(うみ).m4a),ACF,timeS0,0.00,timeE0,307.09,tau,0.010.jpg" descr="(01 懐かしい宇宙(うみ).m4a),ACF,timeS0,0.00,timeE0,307.09,tau,0.010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97537" y="5229250"/>
            <a:ext cx="7620001" cy="6706717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Using mathematical physics,  the &quot;Microscope for Sound&quot;  was developed in MATLAB."/>
          <p:cNvSpPr txBox="1"/>
          <p:nvPr/>
        </p:nvSpPr>
        <p:spPr>
          <a:xfrm>
            <a:off x="315883" y="3569176"/>
            <a:ext cx="12686034" cy="2931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 algn="l">
              <a:lnSpc>
                <a:spcPct val="80000"/>
              </a:lnSpc>
              <a:defRPr b="1" spc="-128" sz="6400"/>
            </a:pPr>
            <a:r>
              <a:t>Using mathematical physics, </a:t>
            </a:r>
            <a:br/>
            <a:r>
              <a:t>the "Microscope for Sound" </a:t>
            </a:r>
            <a:br/>
            <a:r>
              <a:t>was developed in MATLAB.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Autocorrelation Function"/>
          <p:cNvSpPr txBox="1"/>
          <p:nvPr>
            <p:ph type="title"/>
          </p:nvPr>
        </p:nvSpPr>
        <p:spPr>
          <a:xfrm>
            <a:off x="262129" y="76991"/>
            <a:ext cx="10675229" cy="1256681"/>
          </a:xfrm>
          <a:prstGeom prst="rect">
            <a:avLst/>
          </a:prstGeom>
        </p:spPr>
        <p:txBody>
          <a:bodyPr/>
          <a:lstStyle>
            <a:lvl1pPr defTabSz="2072588">
              <a:defRPr spc="-144" sz="7225"/>
            </a:lvl1pPr>
          </a:lstStyle>
          <a:p>
            <a:pPr/>
            <a:r>
              <a:t>Autocorrelation Function</a:t>
            </a:r>
          </a:p>
        </p:txBody>
      </p:sp>
      <p:sp>
        <p:nvSpPr>
          <p:cNvPr id="196" name="Input from only one channel of a stereo signal.…"/>
          <p:cNvSpPr txBox="1"/>
          <p:nvPr>
            <p:ph type="body" sz="half" idx="1"/>
          </p:nvPr>
        </p:nvSpPr>
        <p:spPr>
          <a:xfrm>
            <a:off x="262129" y="1667920"/>
            <a:ext cx="10675229" cy="11878595"/>
          </a:xfrm>
          <a:prstGeom prst="rect">
            <a:avLst/>
          </a:prstGeom>
        </p:spPr>
        <p:txBody>
          <a:bodyPr/>
          <a:lstStyle/>
          <a:p>
            <a:pPr defTabSz="800735">
              <a:defRPr sz="5335"/>
            </a:pPr>
            <a:r>
              <a:t>Input from only one channel of a stereo signal.</a:t>
            </a:r>
          </a:p>
          <a:p>
            <a:pPr defTabSz="800735">
              <a:defRPr sz="5335"/>
            </a:pPr>
            <a:br/>
            <a:r>
              <a:t>The peaks in the resulting terrain indicate </a:t>
            </a:r>
            <a:br/>
            <a:r>
              <a:t>the frequencies of the sounds being played.</a:t>
            </a:r>
            <a:br/>
            <a:br/>
            <a:r>
              <a:t>Viewed from above, this corresponds to a 'musical score' at the frequency level.</a:t>
            </a:r>
            <a:br/>
          </a:p>
          <a:p>
            <a:pPr defTabSz="800735">
              <a:defRPr sz="5335"/>
            </a:pPr>
            <a:r>
              <a:t>All overtones (harmonics) are visible.</a:t>
            </a:r>
          </a:p>
        </p:txBody>
      </p:sp>
      <p:pic>
        <p:nvPicPr>
          <p:cNvPr id="197" name="(01 懐かしい宇宙(うみ).m4a),ACF,timeS0,0.00,timeE0,307.09,tau,0.010.jpg" descr="(01 懐かしい宇宙(うみ).m4a),ACF,timeS0,0.00,timeE0,307.09,tau,0.010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6728" y="1269070"/>
            <a:ext cx="12700001" cy="11177860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Slide Number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ross-correlation Function"/>
          <p:cNvSpPr txBox="1"/>
          <p:nvPr>
            <p:ph type="title"/>
          </p:nvPr>
        </p:nvSpPr>
        <p:spPr>
          <a:xfrm>
            <a:off x="211561" y="67408"/>
            <a:ext cx="10642174" cy="1256681"/>
          </a:xfrm>
          <a:prstGeom prst="rect">
            <a:avLst/>
          </a:prstGeom>
        </p:spPr>
        <p:txBody>
          <a:bodyPr/>
          <a:lstStyle>
            <a:lvl1pPr defTabSz="1926287">
              <a:defRPr spc="-134" sz="6715"/>
            </a:lvl1pPr>
          </a:lstStyle>
          <a:p>
            <a:pPr/>
            <a:r>
              <a:t>Cross-correlation Function</a:t>
            </a:r>
          </a:p>
        </p:txBody>
      </p:sp>
      <p:sp>
        <p:nvSpPr>
          <p:cNvPr id="201" name="Input from both channels of a stereo signal.…"/>
          <p:cNvSpPr txBox="1"/>
          <p:nvPr>
            <p:ph type="body" sz="half" idx="1"/>
          </p:nvPr>
        </p:nvSpPr>
        <p:spPr>
          <a:xfrm>
            <a:off x="211561" y="1588414"/>
            <a:ext cx="10642174" cy="11829966"/>
          </a:xfrm>
          <a:prstGeom prst="rect">
            <a:avLst/>
          </a:prstGeom>
        </p:spPr>
        <p:txBody>
          <a:bodyPr/>
          <a:lstStyle/>
          <a:p>
            <a:pPr defTabSz="676909">
              <a:defRPr sz="5248"/>
            </a:pPr>
            <a:r>
              <a:t>Input from both channels of a stereo signal.</a:t>
            </a:r>
            <a:br/>
          </a:p>
          <a:p>
            <a:pPr defTabSz="374904">
              <a:defRPr sz="5248"/>
            </a:pPr>
            <a:r>
              <a:t>The peaks in the resulting terrain show the echoes within the studio.</a:t>
            </a:r>
          </a:p>
          <a:p>
            <a:pPr defTabSz="374904">
              <a:defRPr sz="5248"/>
            </a:pPr>
            <a:br/>
            <a:r>
              <a:t>The white dots indicate the relative position of the 'singer' or 'instrument' to the microphone.</a:t>
            </a:r>
          </a:p>
          <a:p>
            <a:pPr defTabSz="374904">
              <a:defRPr sz="5248"/>
            </a:pPr>
            <a:br/>
            <a:r>
              <a:t>The size of the sound source can also be estimated from the spread of the peaks.</a:t>
            </a:r>
          </a:p>
        </p:txBody>
      </p:sp>
      <p:pic>
        <p:nvPicPr>
          <p:cNvPr id="202" name="Moss-covered rocks" descr="Moss-covered rocks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1286728" y="1524052"/>
            <a:ext cx="12700000" cy="1066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lide Number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reen, hilly landscape" descr="Green, hilly landscap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816" t="0" r="3635" b="0"/>
          <a:stretch>
            <a:fillRect/>
          </a:stretch>
        </p:blipFill>
        <p:spPr>
          <a:xfrm>
            <a:off x="19004115" y="1206632"/>
            <a:ext cx="5080001" cy="4850533"/>
          </a:xfrm>
          <a:prstGeom prst="rect">
            <a:avLst/>
          </a:prstGeom>
        </p:spPr>
      </p:pic>
      <p:sp>
        <p:nvSpPr>
          <p:cNvPr id="206" name="Slide Number"/>
          <p:cNvSpPr txBox="1"/>
          <p:nvPr>
            <p:ph type="sldNum" sz="quarter" idx="4294967295"/>
          </p:nvPr>
        </p:nvSpPr>
        <p:spPr>
          <a:xfrm>
            <a:off x="12065050" y="13085233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7" name="An experiment: Moving in front of  the binaural microphone while singing."/>
          <p:cNvSpPr txBox="1"/>
          <p:nvPr>
            <p:ph type="title"/>
          </p:nvPr>
        </p:nvSpPr>
        <p:spPr>
          <a:xfrm>
            <a:off x="339941" y="139114"/>
            <a:ext cx="22339947" cy="2379397"/>
          </a:xfrm>
          <a:prstGeom prst="rect">
            <a:avLst/>
          </a:prstGeom>
        </p:spPr>
        <p:txBody>
          <a:bodyPr/>
          <a:lstStyle/>
          <a:p>
            <a:pPr defTabSz="2365188">
              <a:defRPr spc="-164" sz="8245"/>
            </a:pPr>
            <a:r>
              <a:t>An experiment: Moving in front of </a:t>
            </a:r>
            <a:br/>
            <a:r>
              <a:t>the binaural microphone while singing.</a:t>
            </a:r>
          </a:p>
        </p:txBody>
      </p:sp>
      <p:sp>
        <p:nvSpPr>
          <p:cNvPr id="208" name="Multiplying this by the speed of sound reveals a total movement of approximately 68cm while singing.…"/>
          <p:cNvSpPr txBox="1"/>
          <p:nvPr>
            <p:ph type="body" sz="quarter" idx="1"/>
          </p:nvPr>
        </p:nvSpPr>
        <p:spPr>
          <a:xfrm>
            <a:off x="414311" y="7729173"/>
            <a:ext cx="11261035" cy="5248243"/>
          </a:xfrm>
          <a:prstGeom prst="rect">
            <a:avLst/>
          </a:prstGeom>
        </p:spPr>
        <p:txBody>
          <a:bodyPr/>
          <a:lstStyle/>
          <a:p>
            <a:pPr defTabSz="775969">
              <a:defRPr sz="4512"/>
            </a:pPr>
            <a:r>
              <a:t>Multiplying this by the speed of sound reveals a total movement of approximately 68cm while singing.</a:t>
            </a:r>
          </a:p>
          <a:p>
            <a:pPr defTabSz="775969">
              <a:defRPr sz="4512"/>
            </a:pPr>
          </a:p>
          <a:p>
            <a:pPr defTabSz="775969">
              <a:defRPr sz="4512"/>
            </a:pPr>
            <a:r>
              <a:t>⇒ The distance of the sound source’s movement can be calculated </a:t>
            </a:r>
          </a:p>
          <a:p>
            <a:pPr defTabSz="775969">
              <a:defRPr sz="4512"/>
            </a:pPr>
            <a:r>
              <a:t>from the audio alone.</a:t>
            </a:r>
          </a:p>
        </p:txBody>
      </p:sp>
      <p:pic>
        <p:nvPicPr>
          <p:cNvPr id="209" name="Moss-covered rocks" descr="Moss-covered rocks"/>
          <p:cNvPicPr>
            <a:picLocks noChangeAspect="1"/>
          </p:cNvPicPr>
          <p:nvPr/>
        </p:nvPicPr>
        <p:blipFill>
          <a:blip r:embed="rId3">
            <a:extLst/>
          </a:blip>
          <a:srcRect l="4354" t="3319" r="1020" b="3319"/>
          <a:stretch>
            <a:fillRect/>
          </a:stretch>
        </p:blipFill>
        <p:spPr>
          <a:xfrm>
            <a:off x="11921728" y="5036304"/>
            <a:ext cx="11430001" cy="7809784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The instantaneous sound peaks (white dots) show a time lag moving from +1ms to -1ms, indicating a right-to-left movement."/>
          <p:cNvSpPr txBox="1"/>
          <p:nvPr/>
        </p:nvSpPr>
        <p:spPr>
          <a:xfrm>
            <a:off x="823856" y="2242154"/>
            <a:ext cx="10921604" cy="4698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>
            <a:lvl1pPr algn="l">
              <a:lnSpc>
                <a:spcPct val="80000"/>
              </a:lnSpc>
              <a:defRPr b="1" spc="-128" sz="6400"/>
            </a:lvl1pPr>
          </a:lstStyle>
          <a:p>
            <a:pPr/>
            <a:r>
              <a:t>The instantaneous sound peaks (white dots) show a time lag moving from +1ms to -1ms, indicating a right-to-left movement.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his method can analyze the relationships…"/>
          <p:cNvSpPr txBox="1"/>
          <p:nvPr>
            <p:ph type="body" idx="21"/>
          </p:nvPr>
        </p:nvSpPr>
        <p:spPr>
          <a:xfrm>
            <a:off x="1206500" y="9157254"/>
            <a:ext cx="21971000" cy="325964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This method can analyze the relationships </a:t>
            </a:r>
          </a:p>
          <a:p>
            <a:pPr/>
            <a:r>
              <a:t>between dynamic time-series data, </a:t>
            </a:r>
          </a:p>
          <a:p>
            <a:pPr/>
            <a:r>
              <a:t>such as songs, music, and even stock or oil prices.</a:t>
            </a:r>
          </a:p>
        </p:txBody>
      </p:sp>
      <p:sp>
        <p:nvSpPr>
          <p:cNvPr id="213" name="From only the recorded audio, the environment in which it was recorded (its spacetime) could be quantitatively visualized."/>
          <p:cNvSpPr txBox="1"/>
          <p:nvPr>
            <p:ph type="body" idx="1"/>
          </p:nvPr>
        </p:nvSpPr>
        <p:spPr>
          <a:xfrm>
            <a:off x="1206500" y="497746"/>
            <a:ext cx="21971000" cy="7359063"/>
          </a:xfrm>
          <a:prstGeom prst="rect">
            <a:avLst/>
          </a:prstGeom>
        </p:spPr>
        <p:txBody>
          <a:bodyPr/>
          <a:lstStyle>
            <a:lvl1pPr defTabSz="1121635">
              <a:defRPr spc="-115" sz="11500"/>
            </a:lvl1pPr>
          </a:lstStyle>
          <a:p>
            <a:pPr/>
            <a:r>
              <a:t>From only the recorded audio, the environment in which it was recorded (its spacetime) could be quantitatively visualized.</a:t>
            </a:r>
          </a:p>
        </p:txBody>
      </p:sp>
      <p:sp>
        <p:nvSpPr>
          <p:cNvPr id="214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By measuring both, differences can be found and compared, which means countermeasures are possible."/>
          <p:cNvSpPr txBox="1"/>
          <p:nvPr>
            <p:ph type="body" idx="21"/>
          </p:nvPr>
        </p:nvSpPr>
        <p:spPr>
          <a:xfrm>
            <a:off x="1206500" y="8627391"/>
            <a:ext cx="21971000" cy="19737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By measuring both, differences can be found and compared, which means countermeasures are possible.</a:t>
            </a:r>
          </a:p>
        </p:txBody>
      </p:sp>
      <p:sp>
        <p:nvSpPr>
          <p:cNvPr id="217" name="Paving the Way to Reproduce Wagner's Concert Hall Acoustics in Japan."/>
          <p:cNvSpPr txBox="1"/>
          <p:nvPr>
            <p:ph type="body" sz="half" idx="1"/>
          </p:nvPr>
        </p:nvSpPr>
        <p:spPr>
          <a:xfrm>
            <a:off x="1206500" y="2040199"/>
            <a:ext cx="21971000" cy="5146306"/>
          </a:xfrm>
          <a:prstGeom prst="rect">
            <a:avLst/>
          </a:prstGeom>
        </p:spPr>
        <p:txBody>
          <a:bodyPr/>
          <a:lstStyle>
            <a:lvl1pPr>
              <a:defRPr spc="-119" sz="12000"/>
            </a:lvl1pPr>
          </a:lstStyle>
          <a:p>
            <a:pPr/>
            <a:r>
              <a:t>Paving the Way to Reproduce Wagner's Concert Hall Acoustics in Japan.</a:t>
            </a:r>
          </a:p>
        </p:txBody>
      </p:sp>
      <p:sp>
        <p:nvSpPr>
          <p:cNvPr id="218" name="Slide Number"/>
          <p:cNvSpPr txBox="1"/>
          <p:nvPr>
            <p:ph type="sldNum" sz="quarter" idx="4294967295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